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8" r:id="rId2"/>
    <p:sldId id="422" r:id="rId3"/>
    <p:sldId id="432" r:id="rId4"/>
    <p:sldId id="417" r:id="rId5"/>
    <p:sldId id="433" r:id="rId6"/>
    <p:sldId id="421" r:id="rId7"/>
    <p:sldId id="431" r:id="rId8"/>
    <p:sldId id="414" r:id="rId9"/>
    <p:sldId id="424" r:id="rId10"/>
    <p:sldId id="416" r:id="rId11"/>
    <p:sldId id="435" r:id="rId12"/>
    <p:sldId id="436" r:id="rId13"/>
    <p:sldId id="437" r:id="rId14"/>
    <p:sldId id="438" r:id="rId15"/>
    <p:sldId id="439" r:id="rId16"/>
    <p:sldId id="369" r:id="rId17"/>
    <p:sldId id="366" r:id="rId18"/>
    <p:sldId id="418" r:id="rId19"/>
    <p:sldId id="419" r:id="rId20"/>
    <p:sldId id="387" r:id="rId21"/>
    <p:sldId id="386" r:id="rId22"/>
    <p:sldId id="423" r:id="rId23"/>
    <p:sldId id="406" r:id="rId24"/>
    <p:sldId id="425" r:id="rId25"/>
    <p:sldId id="367" r:id="rId26"/>
    <p:sldId id="393" r:id="rId27"/>
    <p:sldId id="426" r:id="rId28"/>
    <p:sldId id="370" r:id="rId29"/>
    <p:sldId id="397" r:id="rId30"/>
    <p:sldId id="427" r:id="rId31"/>
    <p:sldId id="372" r:id="rId32"/>
    <p:sldId id="374" r:id="rId33"/>
    <p:sldId id="428" r:id="rId34"/>
    <p:sldId id="412" r:id="rId35"/>
    <p:sldId id="429" r:id="rId36"/>
    <p:sldId id="391" r:id="rId37"/>
    <p:sldId id="409" r:id="rId38"/>
    <p:sldId id="337" r:id="rId39"/>
  </p:sldIdLst>
  <p:sldSz cx="10477500" cy="73453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FB621-33D4-4D6F-8E72-255E8574918F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28725" y="1143000"/>
            <a:ext cx="4400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BBCF4-F3EB-44D9-A54F-EBF0ACE357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18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685800"/>
            <a:ext cx="4892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>
            <a:extLst>
              <a:ext uri="{FF2B5EF4-FFF2-40B4-BE49-F238E27FC236}">
                <a16:creationId xmlns:a16="http://schemas.microsoft.com/office/drawing/2014/main" id="{D04A8F3B-AA01-4373-A760-765FBB1B5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Espaço Reservado para Anotações 2">
            <a:extLst>
              <a:ext uri="{FF2B5EF4-FFF2-40B4-BE49-F238E27FC236}">
                <a16:creationId xmlns:a16="http://schemas.microsoft.com/office/drawing/2014/main" id="{7FB58186-8348-4FD5-AEAB-98B8B7847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Espaço Reservado para Número de Slide 3">
            <a:extLst>
              <a:ext uri="{FF2B5EF4-FFF2-40B4-BE49-F238E27FC236}">
                <a16:creationId xmlns:a16="http://schemas.microsoft.com/office/drawing/2014/main" id="{4159479F-4771-4C67-9E99-9D86CDC022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00C7B3-4A0B-4248-A05D-7A66A48DA3F1}" type="slidenum">
              <a:rPr lang="en-US" altLang="pt-PT" smtClean="0"/>
              <a:pPr/>
              <a:t>2</a:t>
            </a:fld>
            <a:endParaRPr lang="en-US" alt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>
            <a:extLst>
              <a:ext uri="{FF2B5EF4-FFF2-40B4-BE49-F238E27FC236}">
                <a16:creationId xmlns:a16="http://schemas.microsoft.com/office/drawing/2014/main" id="{D04A8F3B-AA01-4373-A760-765FBB1B5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Espaço Reservado para Anotações 2">
            <a:extLst>
              <a:ext uri="{FF2B5EF4-FFF2-40B4-BE49-F238E27FC236}">
                <a16:creationId xmlns:a16="http://schemas.microsoft.com/office/drawing/2014/main" id="{7FB58186-8348-4FD5-AEAB-98B8B7847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Espaço Reservado para Número de Slide 3">
            <a:extLst>
              <a:ext uri="{FF2B5EF4-FFF2-40B4-BE49-F238E27FC236}">
                <a16:creationId xmlns:a16="http://schemas.microsoft.com/office/drawing/2014/main" id="{4159479F-4771-4C67-9E99-9D86CDC022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00C7B3-4A0B-4248-A05D-7A66A48DA3F1}" type="slidenum">
              <a:rPr lang="en-US" altLang="pt-PT" smtClean="0"/>
              <a:pPr/>
              <a:t>3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61957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64BC75-0B49-4A24-8EF7-149990835579}" type="slidenum">
              <a:rPr lang="en-US" altLang="pt-PT" smtClean="0"/>
              <a:pPr>
                <a:defRPr/>
              </a:pPr>
              <a:t>7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03802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posicionamento absoluto é necessário a utilização do encoder absoluto o qual informa em tempo real sua posição, mesmo com queda de energia, não sendo necessário reiniciar ou referenciar a máquin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64BC75-0B49-4A24-8EF7-149990835579}" type="slidenum">
              <a:rPr lang="en-US" altLang="pt-PT" smtClean="0"/>
              <a:pPr>
                <a:defRPr/>
              </a:pPr>
              <a:t>15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32425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FECE1A0-FFAA-4CDE-9AA1-0A9A464E0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3772AF-388D-4CA6-80C4-BD5B8F9CF5C5}" type="slidenum">
              <a:rPr lang="en-US" altLang="pt-BR" smtClean="0"/>
              <a:pPr>
                <a:spcBef>
                  <a:spcPct val="0"/>
                </a:spcBef>
              </a:pPr>
              <a:t>17</a:t>
            </a:fld>
            <a:endParaRPr lang="en-US" altLang="pt-BR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420411E-AEA7-4709-8ADA-BAA9754FD1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E4FE71C5-0B54-4665-9F9E-6B93C9B5C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972BB20-A5B3-4089-BD1F-25D8EBF8A9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3C3F6B-9FF1-4B8F-8C2D-791639B5E159}" type="slidenum">
              <a:rPr lang="en-US" altLang="pt-BR" smtClean="0"/>
              <a:pPr>
                <a:spcBef>
                  <a:spcPct val="0"/>
                </a:spcBef>
              </a:pPr>
              <a:t>18</a:t>
            </a:fld>
            <a:endParaRPr lang="en-US" altLang="pt-BR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62D74F5-6489-47E7-A97E-184A48C882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8C92640-BB77-42B1-8126-637505B6C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9CFB96B-4046-48DD-88B3-FB5A15C632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471750-114E-4AC2-911B-D0E4B3FCF818}" type="slidenum">
              <a:rPr lang="en-US" altLang="pt-BR" smtClean="0"/>
              <a:pPr>
                <a:spcBef>
                  <a:spcPct val="0"/>
                </a:spcBef>
              </a:pPr>
              <a:t>19</a:t>
            </a:fld>
            <a:endParaRPr lang="en-US" altLang="pt-B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6A3F0EF-1E5C-44E5-8117-DFCE6BD827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4B8FD77-371C-476E-9815-7426C7A1E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55b39f20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685800"/>
            <a:ext cx="48926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55b39f20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31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813" y="1202123"/>
            <a:ext cx="8905875" cy="2557275"/>
          </a:xfrm>
        </p:spPr>
        <p:txBody>
          <a:bodyPr anchor="b"/>
          <a:lstStyle>
            <a:lvl1pPr algn="ctr">
              <a:defRPr sz="642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688" y="3858016"/>
            <a:ext cx="7858125" cy="1773429"/>
          </a:xfrm>
        </p:spPr>
        <p:txBody>
          <a:bodyPr/>
          <a:lstStyle>
            <a:lvl1pPr marL="0" indent="0" algn="ctr">
              <a:buNone/>
              <a:defRPr sz="2571"/>
            </a:lvl1pPr>
            <a:lvl2pPr marL="489707" indent="0" algn="ctr">
              <a:buNone/>
              <a:defRPr sz="2142"/>
            </a:lvl2pPr>
            <a:lvl3pPr marL="979414" indent="0" algn="ctr">
              <a:buNone/>
              <a:defRPr sz="1928"/>
            </a:lvl3pPr>
            <a:lvl4pPr marL="1469121" indent="0" algn="ctr">
              <a:buNone/>
              <a:defRPr sz="1714"/>
            </a:lvl4pPr>
            <a:lvl5pPr marL="1958828" indent="0" algn="ctr">
              <a:buNone/>
              <a:defRPr sz="1714"/>
            </a:lvl5pPr>
            <a:lvl6pPr marL="2448535" indent="0" algn="ctr">
              <a:buNone/>
              <a:defRPr sz="1714"/>
            </a:lvl6pPr>
            <a:lvl7pPr marL="2938242" indent="0" algn="ctr">
              <a:buNone/>
              <a:defRPr sz="1714"/>
            </a:lvl7pPr>
            <a:lvl8pPr marL="3427948" indent="0" algn="ctr">
              <a:buNone/>
              <a:defRPr sz="1714"/>
            </a:lvl8pPr>
            <a:lvl9pPr marL="3917655" indent="0" algn="ctr">
              <a:buNone/>
              <a:defRPr sz="1714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65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36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7961" y="391072"/>
            <a:ext cx="2259211" cy="622485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329" y="391072"/>
            <a:ext cx="6646664" cy="622485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79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57156" y="635534"/>
            <a:ext cx="9763188" cy="817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7156" y="1645834"/>
            <a:ext cx="9763188" cy="4878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23860" lvl="0" indent="-39289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47720" lvl="1" indent="-3637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571579" lvl="2" indent="-3637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095439" lvl="3" indent="-3637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19299" lvl="4" indent="-3637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143159" lvl="5" indent="-3637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667018" lvl="6" indent="-3637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190878" lvl="7" indent="-3637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714738" lvl="8" indent="-3637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708025" y="6659477"/>
            <a:ext cx="628719" cy="5620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77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5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872" y="1831242"/>
            <a:ext cx="9036844" cy="3055466"/>
          </a:xfrm>
        </p:spPr>
        <p:txBody>
          <a:bodyPr anchor="b"/>
          <a:lstStyle>
            <a:lvl1pPr>
              <a:defRPr sz="642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872" y="4915614"/>
            <a:ext cx="9036844" cy="1606798"/>
          </a:xfrm>
        </p:spPr>
        <p:txBody>
          <a:bodyPr/>
          <a:lstStyle>
            <a:lvl1pPr marL="0" indent="0">
              <a:buNone/>
              <a:defRPr sz="2571">
                <a:solidFill>
                  <a:schemeClr val="tx1"/>
                </a:solidFill>
              </a:defRPr>
            </a:lvl1pPr>
            <a:lvl2pPr marL="489707" indent="0">
              <a:buNone/>
              <a:defRPr sz="2142">
                <a:solidFill>
                  <a:schemeClr val="tx1">
                    <a:tint val="75000"/>
                  </a:schemeClr>
                </a:solidFill>
              </a:defRPr>
            </a:lvl2pPr>
            <a:lvl3pPr marL="979414" indent="0">
              <a:buNone/>
              <a:defRPr sz="1928">
                <a:solidFill>
                  <a:schemeClr val="tx1">
                    <a:tint val="75000"/>
                  </a:schemeClr>
                </a:solidFill>
              </a:defRPr>
            </a:lvl3pPr>
            <a:lvl4pPr marL="1469121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4pPr>
            <a:lvl5pPr marL="1958828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5pPr>
            <a:lvl6pPr marL="2448535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6pPr>
            <a:lvl7pPr marL="2938242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7pPr>
            <a:lvl8pPr marL="3427948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8pPr>
            <a:lvl9pPr marL="3917655" indent="0">
              <a:buNone/>
              <a:defRPr sz="17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52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328" y="1955363"/>
            <a:ext cx="4452938" cy="46605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4234" y="1955363"/>
            <a:ext cx="4452938" cy="466056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2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93" y="391074"/>
            <a:ext cx="9036844" cy="141976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94" y="1800635"/>
            <a:ext cx="4432473" cy="882463"/>
          </a:xfrm>
        </p:spPr>
        <p:txBody>
          <a:bodyPr anchor="b"/>
          <a:lstStyle>
            <a:lvl1pPr marL="0" indent="0">
              <a:buNone/>
              <a:defRPr sz="2571" b="1"/>
            </a:lvl1pPr>
            <a:lvl2pPr marL="489707" indent="0">
              <a:buNone/>
              <a:defRPr sz="2142" b="1"/>
            </a:lvl2pPr>
            <a:lvl3pPr marL="979414" indent="0">
              <a:buNone/>
              <a:defRPr sz="1928" b="1"/>
            </a:lvl3pPr>
            <a:lvl4pPr marL="1469121" indent="0">
              <a:buNone/>
              <a:defRPr sz="1714" b="1"/>
            </a:lvl4pPr>
            <a:lvl5pPr marL="1958828" indent="0">
              <a:buNone/>
              <a:defRPr sz="1714" b="1"/>
            </a:lvl5pPr>
            <a:lvl6pPr marL="2448535" indent="0">
              <a:buNone/>
              <a:defRPr sz="1714" b="1"/>
            </a:lvl6pPr>
            <a:lvl7pPr marL="2938242" indent="0">
              <a:buNone/>
              <a:defRPr sz="1714" b="1"/>
            </a:lvl7pPr>
            <a:lvl8pPr marL="3427948" indent="0">
              <a:buNone/>
              <a:defRPr sz="1714" b="1"/>
            </a:lvl8pPr>
            <a:lvl9pPr marL="3917655" indent="0">
              <a:buNone/>
              <a:defRPr sz="171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694" y="2683098"/>
            <a:ext cx="4432473" cy="394643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4235" y="1800635"/>
            <a:ext cx="4454302" cy="882463"/>
          </a:xfrm>
        </p:spPr>
        <p:txBody>
          <a:bodyPr anchor="b"/>
          <a:lstStyle>
            <a:lvl1pPr marL="0" indent="0">
              <a:buNone/>
              <a:defRPr sz="2571" b="1"/>
            </a:lvl1pPr>
            <a:lvl2pPr marL="489707" indent="0">
              <a:buNone/>
              <a:defRPr sz="2142" b="1"/>
            </a:lvl2pPr>
            <a:lvl3pPr marL="979414" indent="0">
              <a:buNone/>
              <a:defRPr sz="1928" b="1"/>
            </a:lvl3pPr>
            <a:lvl4pPr marL="1469121" indent="0">
              <a:buNone/>
              <a:defRPr sz="1714" b="1"/>
            </a:lvl4pPr>
            <a:lvl5pPr marL="1958828" indent="0">
              <a:buNone/>
              <a:defRPr sz="1714" b="1"/>
            </a:lvl5pPr>
            <a:lvl6pPr marL="2448535" indent="0">
              <a:buNone/>
              <a:defRPr sz="1714" b="1"/>
            </a:lvl6pPr>
            <a:lvl7pPr marL="2938242" indent="0">
              <a:buNone/>
              <a:defRPr sz="1714" b="1"/>
            </a:lvl7pPr>
            <a:lvl8pPr marL="3427948" indent="0">
              <a:buNone/>
              <a:defRPr sz="1714" b="1"/>
            </a:lvl8pPr>
            <a:lvl9pPr marL="3917655" indent="0">
              <a:buNone/>
              <a:defRPr sz="1714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4235" y="2683098"/>
            <a:ext cx="4454302" cy="394643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0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35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63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93" y="489691"/>
            <a:ext cx="3379266" cy="1713918"/>
          </a:xfrm>
        </p:spPr>
        <p:txBody>
          <a:bodyPr anchor="b"/>
          <a:lstStyle>
            <a:lvl1pPr>
              <a:defRPr sz="342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2" y="1057598"/>
            <a:ext cx="5304234" cy="5219969"/>
          </a:xfrm>
        </p:spPr>
        <p:txBody>
          <a:bodyPr/>
          <a:lstStyle>
            <a:lvl1pPr>
              <a:defRPr sz="3428"/>
            </a:lvl1pPr>
            <a:lvl2pPr>
              <a:defRPr sz="2999"/>
            </a:lvl2pPr>
            <a:lvl3pPr>
              <a:defRPr sz="2571"/>
            </a:lvl3pPr>
            <a:lvl4pPr>
              <a:defRPr sz="2142"/>
            </a:lvl4pPr>
            <a:lvl5pPr>
              <a:defRPr sz="2142"/>
            </a:lvl5pPr>
            <a:lvl6pPr>
              <a:defRPr sz="2142"/>
            </a:lvl6pPr>
            <a:lvl7pPr>
              <a:defRPr sz="2142"/>
            </a:lvl7pPr>
            <a:lvl8pPr>
              <a:defRPr sz="2142"/>
            </a:lvl8pPr>
            <a:lvl9pPr>
              <a:defRPr sz="2142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1693" y="2203609"/>
            <a:ext cx="3379266" cy="4082458"/>
          </a:xfrm>
        </p:spPr>
        <p:txBody>
          <a:bodyPr/>
          <a:lstStyle>
            <a:lvl1pPr marL="0" indent="0">
              <a:buNone/>
              <a:defRPr sz="1714"/>
            </a:lvl1pPr>
            <a:lvl2pPr marL="489707" indent="0">
              <a:buNone/>
              <a:defRPr sz="1500"/>
            </a:lvl2pPr>
            <a:lvl3pPr marL="979414" indent="0">
              <a:buNone/>
              <a:defRPr sz="1285"/>
            </a:lvl3pPr>
            <a:lvl4pPr marL="1469121" indent="0">
              <a:buNone/>
              <a:defRPr sz="1071"/>
            </a:lvl4pPr>
            <a:lvl5pPr marL="1958828" indent="0">
              <a:buNone/>
              <a:defRPr sz="1071"/>
            </a:lvl5pPr>
            <a:lvl6pPr marL="2448535" indent="0">
              <a:buNone/>
              <a:defRPr sz="1071"/>
            </a:lvl6pPr>
            <a:lvl7pPr marL="2938242" indent="0">
              <a:buNone/>
              <a:defRPr sz="1071"/>
            </a:lvl7pPr>
            <a:lvl8pPr marL="3427948" indent="0">
              <a:buNone/>
              <a:defRPr sz="1071"/>
            </a:lvl8pPr>
            <a:lvl9pPr marL="3917655" indent="0">
              <a:buNone/>
              <a:defRPr sz="107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77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93" y="489691"/>
            <a:ext cx="3379266" cy="1713918"/>
          </a:xfrm>
        </p:spPr>
        <p:txBody>
          <a:bodyPr anchor="b"/>
          <a:lstStyle>
            <a:lvl1pPr>
              <a:defRPr sz="342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54302" y="1057598"/>
            <a:ext cx="5304234" cy="5219969"/>
          </a:xfrm>
        </p:spPr>
        <p:txBody>
          <a:bodyPr anchor="t"/>
          <a:lstStyle>
            <a:lvl1pPr marL="0" indent="0">
              <a:buNone/>
              <a:defRPr sz="3428"/>
            </a:lvl1pPr>
            <a:lvl2pPr marL="489707" indent="0">
              <a:buNone/>
              <a:defRPr sz="2999"/>
            </a:lvl2pPr>
            <a:lvl3pPr marL="979414" indent="0">
              <a:buNone/>
              <a:defRPr sz="2571"/>
            </a:lvl3pPr>
            <a:lvl4pPr marL="1469121" indent="0">
              <a:buNone/>
              <a:defRPr sz="2142"/>
            </a:lvl4pPr>
            <a:lvl5pPr marL="1958828" indent="0">
              <a:buNone/>
              <a:defRPr sz="2142"/>
            </a:lvl5pPr>
            <a:lvl6pPr marL="2448535" indent="0">
              <a:buNone/>
              <a:defRPr sz="2142"/>
            </a:lvl6pPr>
            <a:lvl7pPr marL="2938242" indent="0">
              <a:buNone/>
              <a:defRPr sz="2142"/>
            </a:lvl7pPr>
            <a:lvl8pPr marL="3427948" indent="0">
              <a:buNone/>
              <a:defRPr sz="2142"/>
            </a:lvl8pPr>
            <a:lvl9pPr marL="3917655" indent="0">
              <a:buNone/>
              <a:defRPr sz="2142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1693" y="2203609"/>
            <a:ext cx="3379266" cy="4082458"/>
          </a:xfrm>
        </p:spPr>
        <p:txBody>
          <a:bodyPr/>
          <a:lstStyle>
            <a:lvl1pPr marL="0" indent="0">
              <a:buNone/>
              <a:defRPr sz="1714"/>
            </a:lvl1pPr>
            <a:lvl2pPr marL="489707" indent="0">
              <a:buNone/>
              <a:defRPr sz="1500"/>
            </a:lvl2pPr>
            <a:lvl3pPr marL="979414" indent="0">
              <a:buNone/>
              <a:defRPr sz="1285"/>
            </a:lvl3pPr>
            <a:lvl4pPr marL="1469121" indent="0">
              <a:buNone/>
              <a:defRPr sz="1071"/>
            </a:lvl4pPr>
            <a:lvl5pPr marL="1958828" indent="0">
              <a:buNone/>
              <a:defRPr sz="1071"/>
            </a:lvl5pPr>
            <a:lvl6pPr marL="2448535" indent="0">
              <a:buNone/>
              <a:defRPr sz="1071"/>
            </a:lvl6pPr>
            <a:lvl7pPr marL="2938242" indent="0">
              <a:buNone/>
              <a:defRPr sz="1071"/>
            </a:lvl7pPr>
            <a:lvl8pPr marL="3427948" indent="0">
              <a:buNone/>
              <a:defRPr sz="1071"/>
            </a:lvl8pPr>
            <a:lvl9pPr marL="3917655" indent="0">
              <a:buNone/>
              <a:defRPr sz="107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43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328" y="391074"/>
            <a:ext cx="9036844" cy="1419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328" y="1955363"/>
            <a:ext cx="9036844" cy="4660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8" y="6808065"/>
            <a:ext cx="2357438" cy="391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18136-D917-46AA-94D8-A8640C577D35}" type="datetimeFigureOut">
              <a:rPr lang="pt-BR" smtClean="0"/>
              <a:t>26/05/2022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0672" y="6808065"/>
            <a:ext cx="3536156" cy="391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9734" y="6808065"/>
            <a:ext cx="2357438" cy="3910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15C4C-892E-4C77-A4B3-E45F7316CD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13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79414" rtl="0" eaLnBrk="1" latinLnBrk="0" hangingPunct="1">
        <a:lnSpc>
          <a:spcPct val="90000"/>
        </a:lnSpc>
        <a:spcBef>
          <a:spcPct val="0"/>
        </a:spcBef>
        <a:buNone/>
        <a:defRPr sz="4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853" indent="-244853" algn="l" defTabSz="979414" rtl="0" eaLnBrk="1" latinLnBrk="0" hangingPunct="1">
        <a:lnSpc>
          <a:spcPct val="90000"/>
        </a:lnSpc>
        <a:spcBef>
          <a:spcPts val="1071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1pPr>
      <a:lvl2pPr marL="734560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571" kern="1200">
          <a:solidFill>
            <a:schemeClr val="tx1"/>
          </a:solidFill>
          <a:latin typeface="+mn-lt"/>
          <a:ea typeface="+mn-ea"/>
          <a:cs typeface="+mn-cs"/>
        </a:defRPr>
      </a:lvl2pPr>
      <a:lvl3pPr marL="1224267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2142" kern="1200">
          <a:solidFill>
            <a:schemeClr val="tx1"/>
          </a:solidFill>
          <a:latin typeface="+mn-lt"/>
          <a:ea typeface="+mn-ea"/>
          <a:cs typeface="+mn-cs"/>
        </a:defRPr>
      </a:lvl3pPr>
      <a:lvl4pPr marL="1713974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4pPr>
      <a:lvl5pPr marL="2203681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5pPr>
      <a:lvl6pPr marL="2693388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6pPr>
      <a:lvl7pPr marL="3183095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7pPr>
      <a:lvl8pPr marL="3672802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8pPr>
      <a:lvl9pPr marL="4162509" indent="-244853" algn="l" defTabSz="979414" rtl="0" eaLnBrk="1" latinLnBrk="0" hangingPunct="1">
        <a:lnSpc>
          <a:spcPct val="90000"/>
        </a:lnSpc>
        <a:spcBef>
          <a:spcPts val="536"/>
        </a:spcBef>
        <a:buFont typeface="Arial" panose="020B0604020202020204" pitchFamily="34" charset="0"/>
        <a:buChar char="•"/>
        <a:defRPr sz="19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1pPr>
      <a:lvl2pPr marL="489707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2pPr>
      <a:lvl3pPr marL="979414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3pPr>
      <a:lvl4pPr marL="1469121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4pPr>
      <a:lvl5pPr marL="1958828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5pPr>
      <a:lvl6pPr marL="2448535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6pPr>
      <a:lvl7pPr marL="2938242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8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8pPr>
      <a:lvl9pPr marL="3917655" algn="l" defTabSz="979414" rtl="0" eaLnBrk="1" latinLnBrk="0" hangingPunct="1">
        <a:defRPr sz="19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costa@ifsp.edu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up-promotion.com/o-que-sao-controladores-na-automacao-industrial/?utm_source=blog&amp;utm_campaign=rc_blogpos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professorcesarcosta.com.br/upload/imagens_upload/Guia_de_Aplicacao_de_Servoacionamentos.pdf" TargetMode="External"/><Relationship Id="rId5" Type="http://schemas.openxmlformats.org/officeDocument/2006/relationships/hyperlink" Target="http://professorcesarcosta.com.br/upload/imagens_upload/Controladores%20de%20Movimento.pdf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393B59DF-93CF-4E74-B484-703E22D505ED}"/>
              </a:ext>
            </a:extLst>
          </p:cNvPr>
          <p:cNvSpPr txBox="1"/>
          <p:nvPr/>
        </p:nvSpPr>
        <p:spPr>
          <a:xfrm>
            <a:off x="796264" y="2467333"/>
            <a:ext cx="9101540" cy="77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58" tIns="104758" rIns="104758" bIns="104758" anchor="t" anchorCtr="0">
            <a:spAutoFit/>
          </a:bodyPr>
          <a:lstStyle/>
          <a:p>
            <a:pPr algn="ctr"/>
            <a:r>
              <a:rPr lang="pt-BR" sz="3667" dirty="0"/>
              <a:t> </a:t>
            </a:r>
            <a:endParaRPr sz="3437" b="1" dirty="0"/>
          </a:p>
        </p:txBody>
      </p:sp>
      <p:sp>
        <p:nvSpPr>
          <p:cNvPr id="10" name="Google Shape;59;p13">
            <a:extLst>
              <a:ext uri="{FF2B5EF4-FFF2-40B4-BE49-F238E27FC236}">
                <a16:creationId xmlns:a16="http://schemas.microsoft.com/office/drawing/2014/main" id="{B3692A97-698A-4A06-9575-4DD96547DA5E}"/>
              </a:ext>
            </a:extLst>
          </p:cNvPr>
          <p:cNvSpPr txBox="1"/>
          <p:nvPr/>
        </p:nvSpPr>
        <p:spPr>
          <a:xfrm>
            <a:off x="1612490" y="3421062"/>
            <a:ext cx="6840946" cy="145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58" tIns="104758" rIns="104758" bIns="104758" anchor="t" anchorCtr="0">
            <a:spAutoFit/>
          </a:bodyPr>
          <a:lstStyle/>
          <a:p>
            <a:pPr indent="515856" algn="ctr">
              <a:lnSpc>
                <a:spcPct val="150000"/>
              </a:lnSpc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Prof. Dr. Cesar da Costa </a:t>
            </a:r>
          </a:p>
          <a:p>
            <a:pPr indent="515856" algn="ctr">
              <a:lnSpc>
                <a:spcPct val="150000"/>
              </a:lnSpc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E-mail: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ccosta@ifsp.edu.br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15856" algn="ctr">
              <a:lnSpc>
                <a:spcPct val="150000"/>
              </a:lnSpc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Site: www.professorcesarcosta.com.br </a:t>
            </a: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D40F89C-EE0F-408F-92CA-D5435003F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427111"/>
              </p:ext>
            </p:extLst>
          </p:nvPr>
        </p:nvGraphicFramePr>
        <p:xfrm>
          <a:off x="1248697" y="844545"/>
          <a:ext cx="8268929" cy="786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8929">
                  <a:extLst>
                    <a:ext uri="{9D8B030D-6E8A-4147-A177-3AD203B41FA5}">
                      <a16:colId xmlns:a16="http://schemas.microsoft.com/office/drawing/2014/main" val="11600888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SERVOMECANISMO</a:t>
                      </a:r>
                    </a:p>
                  </a:txBody>
                  <a:tcPr marL="118745" marR="118745" marT="118745" marB="11874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95108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DE7064A-73D5-433E-ADF5-8E3F7E675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3924300"/>
            <a:ext cx="10477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6825E2B-F339-40CF-B782-61534647C20D}"/>
              </a:ext>
            </a:extLst>
          </p:cNvPr>
          <p:cNvCxnSpPr>
            <a:endCxn id="9" idx="3"/>
          </p:cNvCxnSpPr>
          <p:nvPr/>
        </p:nvCxnSpPr>
        <p:spPr>
          <a:xfrm>
            <a:off x="924232" y="2855275"/>
            <a:ext cx="89735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E4CD111E-D738-4CE1-8DB0-9A4DFC3C2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06" y="6231410"/>
            <a:ext cx="1888444" cy="9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E231FE7-B814-4649-885F-03D171C19C55}"/>
              </a:ext>
            </a:extLst>
          </p:cNvPr>
          <p:cNvSpPr txBox="1"/>
          <p:nvPr/>
        </p:nvSpPr>
        <p:spPr>
          <a:xfrm>
            <a:off x="3156156" y="1991514"/>
            <a:ext cx="610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Motion Control System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E2345E9-9573-47E2-AC56-9F8F05EAC60F}"/>
              </a:ext>
            </a:extLst>
          </p:cNvPr>
          <p:cNvSpPr txBox="1"/>
          <p:nvPr/>
        </p:nvSpPr>
        <p:spPr>
          <a:xfrm>
            <a:off x="688235" y="896096"/>
            <a:ext cx="8561089" cy="850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CONTROLE DE TORQUE</a:t>
            </a:r>
            <a:endParaRPr lang="pt-BR" sz="2999" dirty="0"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defRPr/>
            </a:pPr>
            <a:endParaRPr lang="pt-BR" sz="1928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8771F3-6E8D-482E-A3E6-4F4191DCC12C}"/>
              </a:ext>
            </a:extLst>
          </p:cNvPr>
          <p:cNvSpPr txBox="1"/>
          <p:nvPr/>
        </p:nvSpPr>
        <p:spPr>
          <a:xfrm>
            <a:off x="873750" y="2053006"/>
            <a:ext cx="8637602" cy="483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Permite o controle preciso do torque do servo motor independente da velocidade e posição do mesmo. 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O controle de torque é normalmente utilizado em aplicação onde a grandeza fundamental de controle é o torque e/ ou a força aplicada a carga. 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Podemos citar como exemplo as operações de rosqueamento de tampas como o de embalagens de dentifrício, potes, frascos, etc, onde o torque de aperto deve ser o suficiente para garantir o perfeito fechamento da embalagem.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E2345E9-9573-47E2-AC56-9F8F05EAC60F}"/>
              </a:ext>
            </a:extLst>
          </p:cNvPr>
          <p:cNvSpPr txBox="1"/>
          <p:nvPr/>
        </p:nvSpPr>
        <p:spPr>
          <a:xfrm>
            <a:off x="765362" y="741841"/>
            <a:ext cx="8561089" cy="850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CONTROLE DE VELOCIDADE</a:t>
            </a:r>
            <a:endParaRPr lang="pt-BR" sz="2999" dirty="0"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defRPr/>
            </a:pPr>
            <a:endParaRPr lang="pt-BR" sz="1928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E6BB19-53CC-47FD-A606-942FCE8E34F1}"/>
              </a:ext>
            </a:extLst>
          </p:cNvPr>
          <p:cNvSpPr txBox="1"/>
          <p:nvPr/>
        </p:nvSpPr>
        <p:spPr>
          <a:xfrm>
            <a:off x="688235" y="1435988"/>
            <a:ext cx="8330038" cy="483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É uma das funções básicas de um controlador. O controle de velocidade é realizado em malha fechada por realimentação de um encoder ou gerador de pulsos. 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O controle em malha fechada proporciona alta precisão de controle mesmo com grandes variações de carga. 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É essencial no controle de “spindles” ou eixo árvores em tornos e/ou máquinas operatrizes, principalmente em operações de usinagens, onde um desvio de velocidade irá representar alteração no passo do filete, inutilizando a peça.</a:t>
            </a:r>
          </a:p>
        </p:txBody>
      </p:sp>
    </p:spTree>
    <p:extLst>
      <p:ext uri="{BB962C8B-B14F-4D97-AF65-F5344CB8AC3E}">
        <p14:creationId xmlns:p14="http://schemas.microsoft.com/office/powerpoint/2010/main" val="33679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E2345E9-9573-47E2-AC56-9F8F05EAC60F}"/>
              </a:ext>
            </a:extLst>
          </p:cNvPr>
          <p:cNvSpPr txBox="1"/>
          <p:nvPr/>
        </p:nvSpPr>
        <p:spPr>
          <a:xfrm>
            <a:off x="765362" y="741841"/>
            <a:ext cx="8561089" cy="850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CONTROLE DE POSIÇÃO</a:t>
            </a:r>
            <a:endParaRPr lang="pt-BR" sz="2999" dirty="0"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defRPr/>
            </a:pPr>
            <a:endParaRPr lang="pt-BR" sz="1928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E6BB19-53CC-47FD-A606-942FCE8E34F1}"/>
              </a:ext>
            </a:extLst>
          </p:cNvPr>
          <p:cNvSpPr txBox="1"/>
          <p:nvPr/>
        </p:nvSpPr>
        <p:spPr>
          <a:xfrm>
            <a:off x="688235" y="1435987"/>
            <a:ext cx="8330038" cy="404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Existem vários tipos de posicionamentos dependendo da função a ser realizada pela máquina. No caso de um posicionamento, o importante é levar o servo motor a posição solicitada com a máxima precisão.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O posicionamento pode ser: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§"/>
            </a:pPr>
            <a:r>
              <a:rPr lang="pt-BR" sz="2571" dirty="0"/>
              <a:t>Incremental;</a:t>
            </a:r>
          </a:p>
          <a:p>
            <a:pPr marL="367280" indent="-367280" algn="just">
              <a:buFont typeface="Wingdings" panose="05000000000000000000" pitchFamily="2" charset="2"/>
              <a:buChar char="§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§"/>
            </a:pPr>
            <a:r>
              <a:rPr lang="pt-BR" sz="2571" dirty="0"/>
              <a:t>Absoluto. </a:t>
            </a:r>
          </a:p>
        </p:txBody>
      </p:sp>
    </p:spTree>
    <p:extLst>
      <p:ext uri="{BB962C8B-B14F-4D97-AF65-F5344CB8AC3E}">
        <p14:creationId xmlns:p14="http://schemas.microsoft.com/office/powerpoint/2010/main" val="4909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E2345E9-9573-47E2-AC56-9F8F05EAC60F}"/>
              </a:ext>
            </a:extLst>
          </p:cNvPr>
          <p:cNvSpPr txBox="1"/>
          <p:nvPr/>
        </p:nvSpPr>
        <p:spPr>
          <a:xfrm>
            <a:off x="765362" y="741841"/>
            <a:ext cx="8561089" cy="850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CONTROLE DE POSIÇÃO</a:t>
            </a:r>
            <a:endParaRPr lang="pt-BR" sz="2999" dirty="0"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defRPr/>
            </a:pPr>
            <a:endParaRPr lang="pt-BR" sz="1928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E6BB19-53CC-47FD-A606-942FCE8E34F1}"/>
              </a:ext>
            </a:extLst>
          </p:cNvPr>
          <p:cNvSpPr txBox="1"/>
          <p:nvPr/>
        </p:nvSpPr>
        <p:spPr>
          <a:xfrm>
            <a:off x="611108" y="1821624"/>
            <a:ext cx="8330038" cy="365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No posicionamento incremental, o controlador de movimentos conta os pulsos do encoder incremental e controla o servo motor de forma a atingir a posição solicitada. 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No caso de perda de energia, a máquina deverá ser reiniciada a partir da posição zero, visto que o encoder incremental não memoriza a sua última posição. </a:t>
            </a:r>
          </a:p>
        </p:txBody>
      </p:sp>
    </p:spTree>
    <p:extLst>
      <p:ext uri="{BB962C8B-B14F-4D97-AF65-F5344CB8AC3E}">
        <p14:creationId xmlns:p14="http://schemas.microsoft.com/office/powerpoint/2010/main" val="2801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E2345E9-9573-47E2-AC56-9F8F05EAC60F}"/>
              </a:ext>
            </a:extLst>
          </p:cNvPr>
          <p:cNvSpPr txBox="1"/>
          <p:nvPr/>
        </p:nvSpPr>
        <p:spPr>
          <a:xfrm>
            <a:off x="765362" y="741841"/>
            <a:ext cx="8561089" cy="850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CONTROLE DE POSIÇÃO</a:t>
            </a:r>
            <a:endParaRPr lang="pt-BR" sz="2999" dirty="0"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defRPr/>
            </a:pPr>
            <a:endParaRPr lang="pt-BR" sz="1928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E6BB19-53CC-47FD-A606-942FCE8E34F1}"/>
              </a:ext>
            </a:extLst>
          </p:cNvPr>
          <p:cNvSpPr txBox="1"/>
          <p:nvPr/>
        </p:nvSpPr>
        <p:spPr>
          <a:xfrm>
            <a:off x="611108" y="1821625"/>
            <a:ext cx="8330038" cy="365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A maioria dos controladores possuem uma função específica denominada de “</a:t>
            </a:r>
            <a:r>
              <a:rPr lang="pt-BR" sz="2571" dirty="0">
                <a:solidFill>
                  <a:srgbClr val="0033CC"/>
                </a:solidFill>
              </a:rPr>
              <a:t>Home Position</a:t>
            </a:r>
            <a:r>
              <a:rPr lang="pt-BR" sz="2571" dirty="0"/>
              <a:t>” ou busca da posição zero ou referenciamento, permitindo referenciar automaticamente a máquina. </a:t>
            </a:r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A função “</a:t>
            </a:r>
            <a:r>
              <a:rPr lang="pt-BR" sz="2571" dirty="0">
                <a:solidFill>
                  <a:srgbClr val="0033CC"/>
                </a:solidFill>
              </a:rPr>
              <a:t>Homing”</a:t>
            </a:r>
            <a:r>
              <a:rPr lang="pt-BR" sz="2571" dirty="0"/>
              <a:t> normalmente utiliza o pulso “C” do encoder como referência de posição zero. </a:t>
            </a:r>
          </a:p>
        </p:txBody>
      </p:sp>
    </p:spTree>
    <p:extLst>
      <p:ext uri="{BB962C8B-B14F-4D97-AF65-F5344CB8AC3E}">
        <p14:creationId xmlns:p14="http://schemas.microsoft.com/office/powerpoint/2010/main" val="9995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E2345E9-9573-47E2-AC56-9F8F05EAC60F}"/>
              </a:ext>
            </a:extLst>
          </p:cNvPr>
          <p:cNvSpPr txBox="1"/>
          <p:nvPr/>
        </p:nvSpPr>
        <p:spPr>
          <a:xfrm>
            <a:off x="765362" y="741841"/>
            <a:ext cx="8561089" cy="850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CONTROLE DE POSIÇÃO</a:t>
            </a:r>
            <a:endParaRPr lang="pt-BR" sz="2999" dirty="0"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>
              <a:defRPr/>
            </a:pPr>
            <a:endParaRPr lang="pt-BR" sz="1928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E6BB19-53CC-47FD-A606-942FCE8E34F1}"/>
              </a:ext>
            </a:extLst>
          </p:cNvPr>
          <p:cNvSpPr txBox="1"/>
          <p:nvPr/>
        </p:nvSpPr>
        <p:spPr>
          <a:xfrm>
            <a:off x="611108" y="1821625"/>
            <a:ext cx="8330038" cy="2070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v"/>
            </a:pPr>
            <a:endParaRPr lang="pt-BR" sz="2571" dirty="0"/>
          </a:p>
          <a:p>
            <a:pPr marL="367280" indent="-367280" algn="just">
              <a:buFont typeface="Wingdings" panose="05000000000000000000" pitchFamily="2" charset="2"/>
              <a:buChar char="v"/>
            </a:pPr>
            <a:r>
              <a:rPr lang="pt-BR" sz="2571" dirty="0"/>
              <a:t>No posicionamento absoluto é necessário a utilização do encoder absoluto o qual informa em tempo real sua posição, mesmo com queda de energia, não sendo necessário reiniciar ou referenciar a máquina. </a:t>
            </a:r>
          </a:p>
        </p:txBody>
      </p:sp>
    </p:spTree>
    <p:extLst>
      <p:ext uri="{BB962C8B-B14F-4D97-AF65-F5344CB8AC3E}">
        <p14:creationId xmlns:p14="http://schemas.microsoft.com/office/powerpoint/2010/main" val="413141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5C438AE0-D2C6-4D74-A52F-8A2660C1D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998086"/>
            <a:ext cx="9793817" cy="534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2">
            <a:extLst>
              <a:ext uri="{FF2B5EF4-FFF2-40B4-BE49-F238E27FC236}">
                <a16:creationId xmlns:a16="http://schemas.microsoft.com/office/drawing/2014/main" id="{F9496A32-083C-473C-A2CA-2E2F78884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2" y="819552"/>
            <a:ext cx="9409545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Constituicão Básica de um “Motion Control System”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2F1A48C-5F6B-4B6E-8801-07898A6629FC}"/>
              </a:ext>
            </a:extLst>
          </p:cNvPr>
          <p:cNvSpPr txBox="1"/>
          <p:nvPr/>
        </p:nvSpPr>
        <p:spPr>
          <a:xfrm>
            <a:off x="610492" y="2207010"/>
            <a:ext cx="8868845" cy="33230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>
                <a:latin typeface="+mj-lt"/>
                <a:ea typeface="Calibri" panose="020F0502020204030204" pitchFamily="34" charset="0"/>
              </a:rPr>
              <a:t>A estrutura de um sistema servo-controlado de um mecanismo industrial, que compõem um eixo é formada pelo sistema mecânico que será acionado, o motor acionador que no caso é o servo motor, o controle do motor realizado via servo drive e o controlador de movimento que atua sobre cada eixo do conjunto. </a:t>
            </a:r>
            <a:endParaRPr lang="pt-BR" sz="2999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aixaDeTexto 2">
            <a:extLst>
              <a:ext uri="{FF2B5EF4-FFF2-40B4-BE49-F238E27FC236}">
                <a16:creationId xmlns:a16="http://schemas.microsoft.com/office/drawing/2014/main" id="{3B5F009B-0A40-4492-AC38-639FE4242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2" y="819552"/>
            <a:ext cx="9409545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Constituicão Básica de um “Motion Control System” </a:t>
            </a:r>
          </a:p>
        </p:txBody>
      </p:sp>
      <p:pic>
        <p:nvPicPr>
          <p:cNvPr id="19459" name="Imagem 1">
            <a:extLst>
              <a:ext uri="{FF2B5EF4-FFF2-40B4-BE49-F238E27FC236}">
                <a16:creationId xmlns:a16="http://schemas.microsoft.com/office/drawing/2014/main" id="{F4915002-4CA2-4203-B77F-9A9C27BCF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1589796"/>
            <a:ext cx="9793817" cy="515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ixaDeTexto 2">
            <a:extLst>
              <a:ext uri="{FF2B5EF4-FFF2-40B4-BE49-F238E27FC236}">
                <a16:creationId xmlns:a16="http://schemas.microsoft.com/office/drawing/2014/main" id="{4C335A54-561B-4233-979A-F43D660E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2" y="819552"/>
            <a:ext cx="9409545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71"/>
              <a:t>Constituicão Básica de um “Motion Control System”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BB814D7-DA93-4314-9B53-6FC853FFDCDC}"/>
              </a:ext>
            </a:extLst>
          </p:cNvPr>
          <p:cNvSpPr txBox="1"/>
          <p:nvPr/>
        </p:nvSpPr>
        <p:spPr>
          <a:xfrm>
            <a:off x="610492" y="2008073"/>
            <a:ext cx="8868845" cy="2861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>
                <a:latin typeface="+mj-lt"/>
                <a:ea typeface="Calibri" panose="020F0502020204030204" pitchFamily="34" charset="0"/>
              </a:rPr>
              <a:t>Neste sistema o servo drive tem como partes integrantes o Controle de Posição, o Controle de Velocidade e o Controle de Torque, que em cascata acionam a estrutura de Potência, que normalmente é composta por uma ponte de transistores rápidos com dois transistores para cada fase do motor.</a:t>
            </a:r>
            <a:endParaRPr lang="pt-BR" sz="2999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2">
            <a:extLst>
              <a:ext uri="{FF2B5EF4-FFF2-40B4-BE49-F238E27FC236}">
                <a16:creationId xmlns:a16="http://schemas.microsoft.com/office/drawing/2014/main" id="{95FEB020-E3B9-4AB7-9DE6-7EAE123AC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0" y="588309"/>
            <a:ext cx="9023574" cy="6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428" b="1"/>
              <a:t>Conceitos Básicos de Motion Control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FA96839-ED00-4F0D-9FAA-6014003AB3E3}"/>
              </a:ext>
            </a:extLst>
          </p:cNvPr>
          <p:cNvSpPr txBox="1"/>
          <p:nvPr/>
        </p:nvSpPr>
        <p:spPr>
          <a:xfrm>
            <a:off x="959057" y="2239316"/>
            <a:ext cx="8559388" cy="37846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O crescente aumento do uso de servo acionamentos e inversores de freqüência em máquinas de processos dedicados, fizeram surgir os </a:t>
            </a:r>
            <a:r>
              <a:rPr lang="pt-BR" sz="2999" dirty="0">
                <a:solidFill>
                  <a:srgbClr val="FF0000"/>
                </a:solidFill>
              </a:rPr>
              <a:t>controladores de movimentos</a:t>
            </a:r>
            <a:r>
              <a:rPr lang="pt-BR" sz="2999" dirty="0"/>
              <a:t>, agregando características de </a:t>
            </a:r>
            <a:r>
              <a:rPr lang="pt-BR" sz="2999" dirty="0">
                <a:solidFill>
                  <a:srgbClr val="0033CC"/>
                </a:solidFill>
              </a:rPr>
              <a:t>controladores numéricos computadorizados (CNC´s) </a:t>
            </a:r>
            <a:r>
              <a:rPr lang="pt-BR" sz="2999" dirty="0"/>
              <a:t>com as mesmas funções e a facilidade de programação de um </a:t>
            </a:r>
            <a:r>
              <a:rPr lang="pt-BR" sz="2999" dirty="0">
                <a:solidFill>
                  <a:srgbClr val="008000"/>
                </a:solidFill>
              </a:rPr>
              <a:t>controlador lógico programável (CLP).</a:t>
            </a:r>
            <a:r>
              <a:rPr lang="pt-BR" sz="2999" dirty="0">
                <a:solidFill>
                  <a:srgbClr val="008000"/>
                </a:solidFill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 </a:t>
            </a:r>
            <a:endParaRPr lang="pt-BR" sz="2999" dirty="0">
              <a:solidFill>
                <a:srgbClr val="008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>
            <a:extLst>
              <a:ext uri="{FF2B5EF4-FFF2-40B4-BE49-F238E27FC236}">
                <a16:creationId xmlns:a16="http://schemas.microsoft.com/office/drawing/2014/main" id="{CC0D555F-D9F2-4240-8350-D98EB4AB9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2" y="819552"/>
            <a:ext cx="9409545" cy="883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pt-BR" sz="2571" b="1" cap="all" dirty="0">
                <a:solidFill>
                  <a:srgbClr val="1F3355"/>
                </a:solidFill>
                <a:latin typeface="+mj-lt"/>
              </a:rPr>
              <a:t>COMO ESSA TECNOLOGIA FUNCIONA?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57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7E1AF2-10C6-4F55-B75A-182D0ECF35F2}"/>
              </a:ext>
            </a:extLst>
          </p:cNvPr>
          <p:cNvSpPr txBox="1"/>
          <p:nvPr/>
        </p:nvSpPr>
        <p:spPr>
          <a:xfrm>
            <a:off x="841735" y="2747710"/>
            <a:ext cx="8794031" cy="19384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>
                <a:latin typeface="+mj-lt"/>
              </a:rPr>
              <a:t>Um sistema completo do controlador de movimento geralmente contém as seguintes partes: software, controlador, amplificador, servo motor, elementos mecânicos e dispositivo sensor.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>
            <a:extLst>
              <a:ext uri="{FF2B5EF4-FFF2-40B4-BE49-F238E27FC236}">
                <a16:creationId xmlns:a16="http://schemas.microsoft.com/office/drawing/2014/main" id="{6DB2C25A-20E2-4F7D-87F7-9D7440B50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1098404"/>
            <a:ext cx="9793817" cy="545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DC0A3DF-D451-4014-AC5A-DB74EA300C5B}"/>
              </a:ext>
            </a:extLst>
          </p:cNvPr>
          <p:cNvSpPr txBox="1"/>
          <p:nvPr/>
        </p:nvSpPr>
        <p:spPr>
          <a:xfrm>
            <a:off x="2655971" y="1589796"/>
            <a:ext cx="693729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IHM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8B92237-CCA9-4E5F-A523-111094E68C35}"/>
              </a:ext>
            </a:extLst>
          </p:cNvPr>
          <p:cNvSpPr txBox="1"/>
          <p:nvPr/>
        </p:nvSpPr>
        <p:spPr>
          <a:xfrm>
            <a:off x="6010693" y="3245903"/>
            <a:ext cx="770243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CPU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738FAD-07DA-4FFF-B9F3-0BCBE8E54362}"/>
              </a:ext>
            </a:extLst>
          </p:cNvPr>
          <p:cNvSpPr txBox="1"/>
          <p:nvPr/>
        </p:nvSpPr>
        <p:spPr>
          <a:xfrm>
            <a:off x="8015365" y="3631874"/>
            <a:ext cx="1079700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DRIVE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6B46538-B773-4634-BC8C-B789DD5A1F05}"/>
              </a:ext>
            </a:extLst>
          </p:cNvPr>
          <p:cNvSpPr txBox="1"/>
          <p:nvPr/>
        </p:nvSpPr>
        <p:spPr>
          <a:xfrm>
            <a:off x="6473179" y="5563432"/>
            <a:ext cx="2082887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Servo Motor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54D1BA-83C6-4575-BF00-34C57F534709}"/>
              </a:ext>
            </a:extLst>
          </p:cNvPr>
          <p:cNvSpPr txBox="1"/>
          <p:nvPr/>
        </p:nvSpPr>
        <p:spPr>
          <a:xfrm>
            <a:off x="1537164" y="4026347"/>
            <a:ext cx="2353237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Sistema Mecânico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BD1A6F-A072-437D-9EA9-913A3F11E63F}"/>
              </a:ext>
            </a:extLst>
          </p:cNvPr>
          <p:cNvSpPr txBox="1"/>
          <p:nvPr/>
        </p:nvSpPr>
        <p:spPr>
          <a:xfrm>
            <a:off x="4930993" y="4026347"/>
            <a:ext cx="924972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Carga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6F5676-8A40-4BDE-A0F5-F9B86F76E277}"/>
              </a:ext>
            </a:extLst>
          </p:cNvPr>
          <p:cNvSpPr txBox="1"/>
          <p:nvPr/>
        </p:nvSpPr>
        <p:spPr>
          <a:xfrm>
            <a:off x="8863822" y="4422521"/>
            <a:ext cx="1271836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Encoder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E7638AF-9BC9-4927-9ABA-12A1EE2F96C6}"/>
              </a:ext>
            </a:extLst>
          </p:cNvPr>
          <p:cNvSpPr txBox="1"/>
          <p:nvPr/>
        </p:nvSpPr>
        <p:spPr>
          <a:xfrm>
            <a:off x="765221" y="896067"/>
            <a:ext cx="5939201" cy="78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+mj-lt"/>
              </a:rPr>
              <a:t>SOFTWARE</a:t>
            </a:r>
          </a:p>
          <a:p>
            <a:pPr>
              <a:defRPr/>
            </a:pPr>
            <a:endParaRPr lang="pt-BR" sz="1928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FFF6C0-CE98-49BA-B1EF-6205178887C3}"/>
              </a:ext>
            </a:extLst>
          </p:cNvPr>
          <p:cNvSpPr txBox="1"/>
          <p:nvPr/>
        </p:nvSpPr>
        <p:spPr>
          <a:xfrm>
            <a:off x="765221" y="1686713"/>
            <a:ext cx="8947060" cy="10812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>
              <a:buFont typeface="Wingdings" panose="05000000000000000000" pitchFamily="2" charset="2"/>
              <a:buChar char="q"/>
              <a:defRPr/>
            </a:pPr>
            <a:r>
              <a:rPr lang="pt-BR" sz="2142" dirty="0">
                <a:latin typeface="Arial" panose="020B0604020202020204" pitchFamily="34" charset="0"/>
                <a:cs typeface="Arial" panose="020B0604020202020204" pitchFamily="34" charset="0"/>
              </a:rPr>
              <a:t>O software de aplicação é a principal interface dos operadores com as máquinas. Por meio dele, é possível controlar os perfis de controle de movimento e as posições desejadas do alvo.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AC094201-718D-4A59-82DD-267A4145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93" y="3286711"/>
            <a:ext cx="6877775" cy="343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>
            <a:extLst>
              <a:ext uri="{FF2B5EF4-FFF2-40B4-BE49-F238E27FC236}">
                <a16:creationId xmlns:a16="http://schemas.microsoft.com/office/drawing/2014/main" id="{38C7D725-6FAD-46F8-A4B2-85BD6194C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1021891"/>
            <a:ext cx="9793817" cy="530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0B3CE3C-4C4D-472E-B33F-207DC456C6C6}"/>
              </a:ext>
            </a:extLst>
          </p:cNvPr>
          <p:cNvSpPr txBox="1"/>
          <p:nvPr/>
        </p:nvSpPr>
        <p:spPr>
          <a:xfrm>
            <a:off x="765221" y="896067"/>
            <a:ext cx="5939201" cy="78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+mj-lt"/>
              </a:rPr>
              <a:t>CONTROLADOR DE MOVIMENTO</a:t>
            </a:r>
          </a:p>
          <a:p>
            <a:pPr>
              <a:defRPr/>
            </a:pPr>
            <a:endParaRPr lang="pt-BR" sz="1928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845802-9FED-41EC-B4DD-1793371641BA}"/>
              </a:ext>
            </a:extLst>
          </p:cNvPr>
          <p:cNvSpPr txBox="1"/>
          <p:nvPr/>
        </p:nvSpPr>
        <p:spPr>
          <a:xfrm>
            <a:off x="610492" y="2239316"/>
            <a:ext cx="89470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É o dispositivo que, de fato, controla todos os movimentos, enviando as instruções de movimento. Dependendo da aplicação, os 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controladores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 podem ser, por exemplo, um switch ou um computador. O controlador emite um sinal elétrico, geralmente de 10 V.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>
            <a:extLst>
              <a:ext uri="{FF2B5EF4-FFF2-40B4-BE49-F238E27FC236}">
                <a16:creationId xmlns:a16="http://schemas.microsoft.com/office/drawing/2014/main" id="{3F3CA076-ABD1-450A-81CB-4D7263BCC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991285"/>
            <a:ext cx="9793817" cy="536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>
            <a:extLst>
              <a:ext uri="{FF2B5EF4-FFF2-40B4-BE49-F238E27FC236}">
                <a16:creationId xmlns:a16="http://schemas.microsoft.com/office/drawing/2014/main" id="{FCC15FD8-0EE1-46EF-AE1E-3D0E86F52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9" y="1050795"/>
            <a:ext cx="8984467" cy="593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92BDD2E-C216-4907-BC56-00E9AF586747}"/>
              </a:ext>
            </a:extLst>
          </p:cNvPr>
          <p:cNvCxnSpPr/>
          <p:nvPr/>
        </p:nvCxnSpPr>
        <p:spPr>
          <a:xfrm flipV="1">
            <a:off x="6163722" y="3517954"/>
            <a:ext cx="848458" cy="926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9081A06E-CAFE-4E60-BD29-3F384D4CA47A}"/>
              </a:ext>
            </a:extLst>
          </p:cNvPr>
          <p:cNvSpPr txBox="1"/>
          <p:nvPr/>
        </p:nvSpPr>
        <p:spPr>
          <a:xfrm>
            <a:off x="5084022" y="4521140"/>
            <a:ext cx="1928158" cy="389017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928" dirty="0"/>
              <a:t>Controlador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5F19879-E3C0-407A-A820-1438ED6EE874}"/>
              </a:ext>
            </a:extLst>
          </p:cNvPr>
          <p:cNvSpPr txBox="1"/>
          <p:nvPr/>
        </p:nvSpPr>
        <p:spPr>
          <a:xfrm>
            <a:off x="765221" y="896067"/>
            <a:ext cx="5939201" cy="883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Lato"/>
              </a:rPr>
              <a:t>AMPLIFICADOR</a:t>
            </a:r>
          </a:p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+mj-lt"/>
              </a:rPr>
              <a:t> </a:t>
            </a:r>
            <a:endParaRPr lang="pt-BR" sz="1928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5705C9C-EA30-4498-9FE6-0481C35FFE3A}"/>
              </a:ext>
            </a:extLst>
          </p:cNvPr>
          <p:cNvSpPr txBox="1"/>
          <p:nvPr/>
        </p:nvSpPr>
        <p:spPr>
          <a:xfrm>
            <a:off x="610492" y="2239316"/>
            <a:ext cx="8947060" cy="1476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>
                <a:latin typeface="+mj-lt"/>
              </a:rPr>
              <a:t> </a:t>
            </a:r>
            <a:r>
              <a:rPr lang="pt-BR" sz="2999" dirty="0"/>
              <a:t>É a ponte entre o controlador e motor. Os amplificadores transformam o sinal emitido pelo controlador em um sinal capaz de alimentar o motor.</a:t>
            </a:r>
            <a:endParaRPr lang="pt-BR" sz="2999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>
            <a:extLst>
              <a:ext uri="{FF2B5EF4-FFF2-40B4-BE49-F238E27FC236}">
                <a16:creationId xmlns:a16="http://schemas.microsoft.com/office/drawing/2014/main" id="{E62DBFC6-1A8A-446B-B203-2FA4111F5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992984"/>
            <a:ext cx="9793817" cy="535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>
            <a:extLst>
              <a:ext uri="{FF2B5EF4-FFF2-40B4-BE49-F238E27FC236}">
                <a16:creationId xmlns:a16="http://schemas.microsoft.com/office/drawing/2014/main" id="{1EBD831C-2E79-4489-9778-2DD2FC6C9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770244"/>
            <a:ext cx="9793817" cy="580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A3EEB3-041F-4678-9BCA-17258B770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653" y="3653979"/>
            <a:ext cx="1611899" cy="38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928">
                <a:solidFill>
                  <a:srgbClr val="002060"/>
                </a:solidFill>
              </a:rPr>
              <a:t>Amplificador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2">
            <a:extLst>
              <a:ext uri="{FF2B5EF4-FFF2-40B4-BE49-F238E27FC236}">
                <a16:creationId xmlns:a16="http://schemas.microsoft.com/office/drawing/2014/main" id="{95FEB020-E3B9-4AB7-9DE6-7EAE123AC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0" y="588309"/>
            <a:ext cx="9023574" cy="6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428" b="1"/>
              <a:t>Conceitos Básicos de Motion Control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FA96839-ED00-4F0D-9FAA-6014003AB3E3}"/>
              </a:ext>
            </a:extLst>
          </p:cNvPr>
          <p:cNvSpPr txBox="1"/>
          <p:nvPr/>
        </p:nvSpPr>
        <p:spPr>
          <a:xfrm>
            <a:off x="959057" y="2239316"/>
            <a:ext cx="8559388" cy="2861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Como o nome sugere, </a:t>
            </a:r>
            <a:r>
              <a:rPr lang="pt-BR" sz="2999" dirty="0">
                <a:solidFill>
                  <a:srgbClr val="FF0000"/>
                </a:solidFill>
              </a:rPr>
              <a:t>Motion Control </a:t>
            </a:r>
            <a:r>
              <a:rPr lang="pt-BR" sz="2999" dirty="0"/>
              <a:t>é uma tecnologia para controle de movimento. Uma combinação de </a:t>
            </a:r>
            <a:r>
              <a:rPr lang="pt-BR" sz="2999" dirty="0">
                <a:solidFill>
                  <a:srgbClr val="0033CC"/>
                </a:solidFill>
              </a:rPr>
              <a:t>softwares</a:t>
            </a:r>
            <a:r>
              <a:rPr lang="pt-BR" sz="2999" dirty="0"/>
              <a:t> e </a:t>
            </a:r>
            <a:r>
              <a:rPr lang="pt-BR" sz="2999" dirty="0">
                <a:solidFill>
                  <a:srgbClr val="0033CC"/>
                </a:solidFill>
              </a:rPr>
              <a:t>hardwares</a:t>
            </a:r>
            <a:r>
              <a:rPr lang="pt-BR" sz="2999" dirty="0"/>
              <a:t> que resulta em um sistema em que máquinas e motores industriais têm seus movimentos programados e controlados eletronicamente.</a:t>
            </a:r>
            <a:r>
              <a:rPr lang="pt-BR" sz="2999" dirty="0"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 </a:t>
            </a:r>
            <a:endParaRPr lang="pt-BR" sz="2999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97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42CA8D2-D75D-42EB-BB5A-16BA4AE0470B}"/>
              </a:ext>
            </a:extLst>
          </p:cNvPr>
          <p:cNvSpPr txBox="1"/>
          <p:nvPr/>
        </p:nvSpPr>
        <p:spPr>
          <a:xfrm>
            <a:off x="765221" y="896066"/>
            <a:ext cx="5939201" cy="12791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Lato"/>
              </a:rPr>
              <a:t>MOTOR</a:t>
            </a:r>
          </a:p>
          <a:p>
            <a:pPr>
              <a:defRPr/>
            </a:pPr>
            <a:endParaRPr lang="pt-BR" sz="2571" b="1" cap="all" dirty="0">
              <a:solidFill>
                <a:srgbClr val="1F3355"/>
              </a:solidFill>
              <a:latin typeface="Lato"/>
            </a:endParaRPr>
          </a:p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+mj-lt"/>
              </a:rPr>
              <a:t> </a:t>
            </a:r>
            <a:endParaRPr lang="pt-BR" sz="1928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B152F9-3B18-4AD5-8351-AA38B1263BDE}"/>
              </a:ext>
            </a:extLst>
          </p:cNvPr>
          <p:cNvSpPr txBox="1"/>
          <p:nvPr/>
        </p:nvSpPr>
        <p:spPr>
          <a:xfrm>
            <a:off x="610492" y="2239316"/>
            <a:ext cx="8947060" cy="19384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Transformam energia elétrica em mecânica. Com o sinal recebido do amplificador, os motores produzem o torque necessário para movimentar os elementos mecânicos.</a:t>
            </a:r>
            <a:endParaRPr lang="pt-BR" sz="2999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1">
            <a:extLst>
              <a:ext uri="{FF2B5EF4-FFF2-40B4-BE49-F238E27FC236}">
                <a16:creationId xmlns:a16="http://schemas.microsoft.com/office/drawing/2014/main" id="{13A0CA92-C319-432B-8F23-3B6A2C07D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992984"/>
            <a:ext cx="9793817" cy="535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>
            <a:extLst>
              <a:ext uri="{FF2B5EF4-FFF2-40B4-BE49-F238E27FC236}">
                <a16:creationId xmlns:a16="http://schemas.microsoft.com/office/drawing/2014/main" id="{2A8A4569-A30E-4BD0-836F-6BEAAE81C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1003186"/>
            <a:ext cx="9793817" cy="533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2CDFA51-E46A-487E-896C-55E22318E6DD}"/>
              </a:ext>
            </a:extLst>
          </p:cNvPr>
          <p:cNvSpPr txBox="1"/>
          <p:nvPr/>
        </p:nvSpPr>
        <p:spPr>
          <a:xfrm>
            <a:off x="765221" y="896067"/>
            <a:ext cx="5939201" cy="16748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Lato"/>
              </a:rPr>
              <a:t>ELEMENTOS MECÂNICOS</a:t>
            </a:r>
          </a:p>
          <a:p>
            <a:pPr>
              <a:defRPr/>
            </a:pPr>
            <a:endParaRPr lang="pt-BR" sz="2571" b="1" cap="all" dirty="0">
              <a:solidFill>
                <a:srgbClr val="1F3355"/>
              </a:solidFill>
              <a:latin typeface="Lato"/>
            </a:endParaRPr>
          </a:p>
          <a:p>
            <a:pPr>
              <a:defRPr/>
            </a:pPr>
            <a:endParaRPr lang="pt-BR" sz="2571" b="1" cap="all" dirty="0">
              <a:solidFill>
                <a:srgbClr val="1F3355"/>
              </a:solidFill>
              <a:latin typeface="Lato"/>
            </a:endParaRPr>
          </a:p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+mj-lt"/>
              </a:rPr>
              <a:t> </a:t>
            </a:r>
            <a:endParaRPr lang="pt-BR" sz="1928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20FFEF-A52F-4635-B4D6-78C91AC0CE25}"/>
              </a:ext>
            </a:extLst>
          </p:cNvPr>
          <p:cNvSpPr txBox="1"/>
          <p:nvPr/>
        </p:nvSpPr>
        <p:spPr>
          <a:xfrm>
            <a:off x="610492" y="2239316"/>
            <a:ext cx="8947060" cy="1476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 São atuadores, braços, gruas, cilindros, correrias, eixos e quaisquer elementos cujo movimento se deseje controlar.</a:t>
            </a:r>
            <a:endParaRPr lang="pt-BR" sz="2999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1">
            <a:extLst>
              <a:ext uri="{FF2B5EF4-FFF2-40B4-BE49-F238E27FC236}">
                <a16:creationId xmlns:a16="http://schemas.microsoft.com/office/drawing/2014/main" id="{745A7753-74AA-4878-9B04-704034D9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1" y="1589796"/>
            <a:ext cx="9793817" cy="528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ixaDeTexto 2">
            <a:extLst>
              <a:ext uri="{FF2B5EF4-FFF2-40B4-BE49-F238E27FC236}">
                <a16:creationId xmlns:a16="http://schemas.microsoft.com/office/drawing/2014/main" id="{E2DC58EF-81F6-4C22-889D-28B123A6F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06" y="741338"/>
            <a:ext cx="7018902" cy="38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928"/>
              <a:t>Sistema Mecânico (Atuadores)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AF4AF4A-7033-4FC0-9FF6-72B5DC3AF7F3}"/>
              </a:ext>
            </a:extLst>
          </p:cNvPr>
          <p:cNvSpPr txBox="1"/>
          <p:nvPr/>
        </p:nvSpPr>
        <p:spPr>
          <a:xfrm>
            <a:off x="765221" y="896067"/>
            <a:ext cx="5939201" cy="2070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Lato"/>
              </a:rPr>
              <a:t>Dispositivos SENSORES</a:t>
            </a:r>
          </a:p>
          <a:p>
            <a:pPr>
              <a:defRPr/>
            </a:pPr>
            <a:endParaRPr lang="pt-BR" sz="2571" b="1" cap="all" dirty="0">
              <a:solidFill>
                <a:srgbClr val="1F3355"/>
              </a:solidFill>
              <a:latin typeface="Lato"/>
            </a:endParaRPr>
          </a:p>
          <a:p>
            <a:pPr>
              <a:defRPr/>
            </a:pPr>
            <a:endParaRPr lang="pt-BR" sz="2571" b="1" cap="all" dirty="0">
              <a:solidFill>
                <a:srgbClr val="1F3355"/>
              </a:solidFill>
              <a:latin typeface="Lato"/>
            </a:endParaRPr>
          </a:p>
          <a:p>
            <a:pPr>
              <a:defRPr/>
            </a:pPr>
            <a:endParaRPr lang="pt-BR" sz="2571" b="1" cap="all" dirty="0">
              <a:solidFill>
                <a:srgbClr val="1F3355"/>
              </a:solidFill>
              <a:latin typeface="Lato"/>
            </a:endParaRPr>
          </a:p>
          <a:p>
            <a:pPr>
              <a:defRPr/>
            </a:pPr>
            <a:r>
              <a:rPr lang="pt-BR" sz="2571" b="1" cap="all" dirty="0">
                <a:solidFill>
                  <a:srgbClr val="1F3355"/>
                </a:solidFill>
                <a:latin typeface="+mj-lt"/>
              </a:rPr>
              <a:t> </a:t>
            </a:r>
            <a:endParaRPr lang="pt-BR" sz="1928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3D68CB-0FAB-4DE4-A287-99C4FBC22F71}"/>
              </a:ext>
            </a:extLst>
          </p:cNvPr>
          <p:cNvSpPr txBox="1"/>
          <p:nvPr/>
        </p:nvSpPr>
        <p:spPr>
          <a:xfrm>
            <a:off x="610492" y="2239316"/>
            <a:ext cx="8947060" cy="1476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/>
              <a:t>Por fim, em alguns sistemas, um dispositivo Sensor, geralmente um Encoder, pode ser usado para ler a posição do motor e informar ao controlador. </a:t>
            </a:r>
            <a:endParaRPr lang="pt-BR" sz="2999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>
            <a:extLst>
              <a:ext uri="{FF2B5EF4-FFF2-40B4-BE49-F238E27FC236}">
                <a16:creationId xmlns:a16="http://schemas.microsoft.com/office/drawing/2014/main" id="{0C6276C1-648F-46DC-BA74-5512A7791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462486"/>
            <a:ext cx="9793817" cy="642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aixaDeTexto 2">
            <a:extLst>
              <a:ext uri="{FF2B5EF4-FFF2-40B4-BE49-F238E27FC236}">
                <a16:creationId xmlns:a16="http://schemas.microsoft.com/office/drawing/2014/main" id="{8D7BF57B-8500-4498-9972-D6A2EC50E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35" y="588310"/>
            <a:ext cx="8484574" cy="38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928"/>
              <a:t>Configurações da  Máquina</a:t>
            </a:r>
          </a:p>
        </p:txBody>
      </p:sp>
      <p:pic>
        <p:nvPicPr>
          <p:cNvPr id="40963" name="Imagem 3">
            <a:extLst>
              <a:ext uri="{FF2B5EF4-FFF2-40B4-BE49-F238E27FC236}">
                <a16:creationId xmlns:a16="http://schemas.microsoft.com/office/drawing/2014/main" id="{256A2708-7488-44DE-BC83-D0421050E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1450370"/>
            <a:ext cx="9793817" cy="444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66;p14">
            <a:extLst>
              <a:ext uri="{FF2B5EF4-FFF2-40B4-BE49-F238E27FC236}">
                <a16:creationId xmlns:a16="http://schemas.microsoft.com/office/drawing/2014/main" id="{18DF7F8A-8E8A-4323-9E14-5397962E84AA}"/>
              </a:ext>
            </a:extLst>
          </p:cNvPr>
          <p:cNvSpPr txBox="1"/>
          <p:nvPr/>
        </p:nvSpPr>
        <p:spPr>
          <a:xfrm>
            <a:off x="4742163" y="1366802"/>
            <a:ext cx="5188417" cy="3326430"/>
          </a:xfrm>
          <a:prstGeom prst="rect">
            <a:avLst/>
          </a:prstGeom>
        </p:spPr>
        <p:txBody>
          <a:bodyPr spcFirstLastPara="1" vert="horz" lIns="104775" tIns="52388" rIns="104775" bIns="52388" rtlCol="0" anchorCtr="0">
            <a:normAutofit/>
          </a:bodyPr>
          <a:lstStyle/>
          <a:p>
            <a:pPr marL="523860">
              <a:lnSpc>
                <a:spcPct val="150000"/>
              </a:lnSpc>
              <a:spcBef>
                <a:spcPts val="1146"/>
              </a:spcBef>
              <a:buClr>
                <a:schemeClr val="accent1"/>
              </a:buClr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F7670E3-859E-40BC-BCCB-20ACFDD19EC6}"/>
              </a:ext>
            </a:extLst>
          </p:cNvPr>
          <p:cNvSpPr/>
          <p:nvPr/>
        </p:nvSpPr>
        <p:spPr>
          <a:xfrm>
            <a:off x="0" y="0"/>
            <a:ext cx="4126880" cy="73453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10A3D0B-7BCA-42F3-84E8-7E199DA7A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85701"/>
            <a:ext cx="1888444" cy="95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936DE16-68F8-4B27-8505-BEAD1647A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52" y="1726356"/>
            <a:ext cx="3686175" cy="3381375"/>
          </a:xfrm>
          <a:prstGeom prst="rect">
            <a:avLst/>
          </a:prstGeom>
        </p:spPr>
      </p:pic>
      <p:sp>
        <p:nvSpPr>
          <p:cNvPr id="19" name="Google Shape;67;p14">
            <a:extLst>
              <a:ext uri="{FF2B5EF4-FFF2-40B4-BE49-F238E27FC236}">
                <a16:creationId xmlns:a16="http://schemas.microsoft.com/office/drawing/2014/main" id="{E9347E8C-FBB2-4414-B3B4-B1D41B8FF76D}"/>
              </a:ext>
            </a:extLst>
          </p:cNvPr>
          <p:cNvSpPr txBox="1"/>
          <p:nvPr/>
        </p:nvSpPr>
        <p:spPr>
          <a:xfrm>
            <a:off x="452636" y="625591"/>
            <a:ext cx="3981885" cy="1100765"/>
          </a:xfrm>
          <a:prstGeom prst="rect">
            <a:avLst/>
          </a:prstGeom>
        </p:spPr>
        <p:txBody>
          <a:bodyPr spcFirstLastPara="1" vert="horz" lIns="104775" tIns="52388" rIns="104775" bIns="52388" rtlCol="0" anchor="t" anchorCtr="0">
            <a:normAutofit/>
          </a:bodyPr>
          <a:lstStyle/>
          <a:p>
            <a:pPr>
              <a:spcBef>
                <a:spcPct val="0"/>
              </a:spcBef>
              <a:spcAft>
                <a:spcPts val="687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Conclusões</a:t>
            </a:r>
          </a:p>
          <a:p>
            <a:pPr>
              <a:spcBef>
                <a:spcPct val="0"/>
              </a:spcBef>
              <a:spcAft>
                <a:spcPts val="687"/>
              </a:spcAft>
            </a:pPr>
            <a:endParaRPr lang="en-US" sz="2292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B7E26C-1076-4F9C-B3B4-39E6EE6E67CA}"/>
              </a:ext>
            </a:extLst>
          </p:cNvPr>
          <p:cNvSpPr txBox="1"/>
          <p:nvPr/>
        </p:nvSpPr>
        <p:spPr>
          <a:xfrm>
            <a:off x="4547921" y="4645046"/>
            <a:ext cx="561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http://professorcesarcosta.com.br/disciplinas/n7srv</a:t>
            </a:r>
          </a:p>
        </p:txBody>
      </p:sp>
      <p:sp>
        <p:nvSpPr>
          <p:cNvPr id="17" name="CaixaDeTexto 2">
            <a:extLst>
              <a:ext uri="{FF2B5EF4-FFF2-40B4-BE49-F238E27FC236}">
                <a16:creationId xmlns:a16="http://schemas.microsoft.com/office/drawing/2014/main" id="{4CD00FF1-6F25-3262-D1B8-10F12FA8C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394" y="2469415"/>
            <a:ext cx="5601953" cy="12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928" dirty="0">
                <a:hlinkClick r:id="rId5"/>
              </a:rPr>
              <a:t>http://professorcesarcosta.com.br/upload/imagens_upload/Controladores%20de%20Movimento.pdf</a:t>
            </a:r>
            <a:endParaRPr lang="pt-BR" altLang="pt-BR" sz="1928" dirty="0"/>
          </a:p>
          <a:p>
            <a:endParaRPr lang="pt-BR" altLang="pt-BR" sz="1928" dirty="0"/>
          </a:p>
        </p:txBody>
      </p:sp>
      <p:sp>
        <p:nvSpPr>
          <p:cNvPr id="10" name="CaixaDeTexto 2">
            <a:extLst>
              <a:ext uri="{FF2B5EF4-FFF2-40B4-BE49-F238E27FC236}">
                <a16:creationId xmlns:a16="http://schemas.microsoft.com/office/drawing/2014/main" id="{FC3449A2-6500-66FC-1328-57AAEFC3C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521" y="880193"/>
            <a:ext cx="5884587" cy="12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928" dirty="0">
                <a:hlinkClick r:id="rId6"/>
              </a:rPr>
              <a:t>http://professorcesarcosta.com.br/upload/imagens_upload/Guia_de_Aplicacao_de_Servoacionamentos.pdf</a:t>
            </a:r>
            <a:endParaRPr lang="pt-BR" altLang="pt-BR" sz="1928" dirty="0"/>
          </a:p>
          <a:p>
            <a:endParaRPr lang="pt-BR" altLang="pt-BR" sz="1928" dirty="0"/>
          </a:p>
        </p:txBody>
      </p:sp>
    </p:spTree>
    <p:extLst>
      <p:ext uri="{BB962C8B-B14F-4D97-AF65-F5344CB8AC3E}">
        <p14:creationId xmlns:p14="http://schemas.microsoft.com/office/powerpoint/2010/main" val="10532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2">
            <a:extLst>
              <a:ext uri="{FF2B5EF4-FFF2-40B4-BE49-F238E27FC236}">
                <a16:creationId xmlns:a16="http://schemas.microsoft.com/office/drawing/2014/main" id="{002EBE4A-991B-4803-B2DA-31BE70AE8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0" y="588309"/>
            <a:ext cx="9023574" cy="6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428" b="1"/>
              <a:t>Conceitos Básicos de Motion Control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3D6318D-6615-428A-9E57-E70C0C56E60C}"/>
              </a:ext>
            </a:extLst>
          </p:cNvPr>
          <p:cNvSpPr txBox="1"/>
          <p:nvPr/>
        </p:nvSpPr>
        <p:spPr>
          <a:xfrm>
            <a:off x="959057" y="1668010"/>
            <a:ext cx="8559388" cy="47076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>
                <a:solidFill>
                  <a:srgbClr val="0033CC"/>
                </a:solidFill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Controlador de Movimento</a:t>
            </a:r>
            <a:r>
              <a:rPr lang="pt-BR" sz="2999" dirty="0"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: são controladores habilitados para controlar velocidade e posição de um ou mais eixos, individualmente ou em movimentos coordenados. </a:t>
            </a:r>
          </a:p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endParaRPr lang="pt-BR" sz="2999" dirty="0"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67280" indent="-367280" algn="just">
              <a:buFont typeface="Wingdings" panose="05000000000000000000" pitchFamily="2" charset="2"/>
              <a:buChar char="q"/>
              <a:defRPr/>
            </a:pPr>
            <a:r>
              <a:rPr lang="pt-BR" sz="2999" dirty="0"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Os Servo motores que atuam sob estes controladores são acionados por </a:t>
            </a:r>
            <a:r>
              <a:rPr lang="pt-BR" sz="2999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servo</a:t>
            </a:r>
            <a:r>
              <a:rPr lang="pt-BR" sz="2999" dirty="0"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 </a:t>
            </a:r>
            <a:r>
              <a:rPr lang="pt-BR" sz="2999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amplificadores,</a:t>
            </a:r>
            <a:r>
              <a:rPr lang="pt-BR" sz="2999" dirty="0"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 que atuam em malha fechada garantindo valores corretos de posições e velocidades. </a:t>
            </a:r>
            <a:endParaRPr lang="pt-BR" sz="2999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2">
            <a:extLst>
              <a:ext uri="{FF2B5EF4-FFF2-40B4-BE49-F238E27FC236}">
                <a16:creationId xmlns:a16="http://schemas.microsoft.com/office/drawing/2014/main" id="{E8837424-96DE-4CAF-AF50-6563363D4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0" y="588309"/>
            <a:ext cx="902357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71" b="1"/>
              <a:t>Conceitos Básicos de Motion Control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F42075-6E0F-430D-A7EC-07262C95E463}"/>
              </a:ext>
            </a:extLst>
          </p:cNvPr>
          <p:cNvSpPr txBox="1"/>
          <p:nvPr/>
        </p:nvSpPr>
        <p:spPr>
          <a:xfrm>
            <a:off x="919949" y="1358860"/>
            <a:ext cx="8252629" cy="470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707" indent="-489707" algn="just">
              <a:buFont typeface="Wingdings" panose="05000000000000000000" pitchFamily="2" charset="2"/>
              <a:buChar char="q"/>
            </a:pPr>
            <a:r>
              <a:rPr lang="pt-BR" sz="2999" dirty="0"/>
              <a:t>Os </a:t>
            </a:r>
            <a:r>
              <a:rPr lang="pt-BR" sz="2999" dirty="0">
                <a:solidFill>
                  <a:srgbClr val="0033CC"/>
                </a:solidFill>
              </a:rPr>
              <a:t>controladores de movimentos </a:t>
            </a:r>
            <a:r>
              <a:rPr lang="pt-BR" sz="2999" dirty="0"/>
              <a:t>são equipamentos desenvolvidos para automação de máquinas que necessitam de controle de posição, de trajetória, de velocidade ou torque. </a:t>
            </a:r>
          </a:p>
          <a:p>
            <a:pPr marL="489707" indent="-489707" algn="just">
              <a:buFont typeface="Wingdings" panose="05000000000000000000" pitchFamily="2" charset="2"/>
              <a:buChar char="q"/>
            </a:pPr>
            <a:endParaRPr lang="pt-BR" sz="2999" dirty="0"/>
          </a:p>
          <a:p>
            <a:pPr marL="489707" indent="-489707" algn="just">
              <a:buFont typeface="Wingdings" panose="05000000000000000000" pitchFamily="2" charset="2"/>
              <a:buChar char="q"/>
            </a:pPr>
            <a:r>
              <a:rPr lang="pt-BR" sz="2999" dirty="0"/>
              <a:t>Possuem funções específicas para controle de servos acionamentos como posicionamentos simples, interpolação linear, interpolação circular, interpolação helicoidal, cames eletrônico, engrenagem eletrônica e outros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1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2">
            <a:extLst>
              <a:ext uri="{FF2B5EF4-FFF2-40B4-BE49-F238E27FC236}">
                <a16:creationId xmlns:a16="http://schemas.microsoft.com/office/drawing/2014/main" id="{E8837424-96DE-4CAF-AF50-6563363D4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0" y="588309"/>
            <a:ext cx="902357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71" b="1"/>
              <a:t>Conceitos Básicos de Motion Control</a:t>
            </a:r>
          </a:p>
        </p:txBody>
      </p:sp>
      <p:pic>
        <p:nvPicPr>
          <p:cNvPr id="12291" name="Imagem 1">
            <a:extLst>
              <a:ext uri="{FF2B5EF4-FFF2-40B4-BE49-F238E27FC236}">
                <a16:creationId xmlns:a16="http://schemas.microsoft.com/office/drawing/2014/main" id="{5F466206-FE1A-4044-B7FC-258E2C24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36" y="1899253"/>
            <a:ext cx="4502435" cy="447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5DAACA3-5355-49E4-870D-371BC567DA41}"/>
              </a:ext>
            </a:extLst>
          </p:cNvPr>
          <p:cNvCxnSpPr/>
          <p:nvPr/>
        </p:nvCxnSpPr>
        <p:spPr>
          <a:xfrm>
            <a:off x="1922285" y="2379805"/>
            <a:ext cx="1312643" cy="771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2CBCD5-B181-4F44-B9C6-B7E5213EE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07" y="1429966"/>
            <a:ext cx="2467158" cy="98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928" b="1" dirty="0"/>
              <a:t>Servo Controladores/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928" b="1" dirty="0"/>
              <a:t>Amplificadores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71EE81B-8BE7-4471-99D3-819BA0CFF514}"/>
              </a:ext>
            </a:extLst>
          </p:cNvPr>
          <p:cNvCxnSpPr/>
          <p:nvPr/>
        </p:nvCxnSpPr>
        <p:spPr>
          <a:xfrm flipH="1">
            <a:off x="6859151" y="3055467"/>
            <a:ext cx="924972" cy="107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0848C0-8C1E-4596-B38B-75E563DFC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272" y="2516467"/>
            <a:ext cx="2438252" cy="38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928" b="1"/>
              <a:t>Servo motores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2">
            <a:extLst>
              <a:ext uri="{FF2B5EF4-FFF2-40B4-BE49-F238E27FC236}">
                <a16:creationId xmlns:a16="http://schemas.microsoft.com/office/drawing/2014/main" id="{E8837424-96DE-4CAF-AF50-6563363D4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50" y="588309"/>
            <a:ext cx="902357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71" b="1" dirty="0"/>
              <a:t>Instalação Típica de Motion Control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6330A7-D07B-4DC4-B562-B5ECA31F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28" y="1260460"/>
            <a:ext cx="4920843" cy="547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865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>
            <a:extLst>
              <a:ext uri="{FF2B5EF4-FFF2-40B4-BE49-F238E27FC236}">
                <a16:creationId xmlns:a16="http://schemas.microsoft.com/office/drawing/2014/main" id="{E0B13E4B-84FE-45F8-B62B-E36FD49A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924972"/>
            <a:ext cx="9793817" cy="549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>
            <a:extLst>
              <a:ext uri="{FF2B5EF4-FFF2-40B4-BE49-F238E27FC236}">
                <a16:creationId xmlns:a16="http://schemas.microsoft.com/office/drawing/2014/main" id="{10A551D8-19C3-4A1C-A07A-B723F7053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2" y="940275"/>
            <a:ext cx="9793817" cy="546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9|1.5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9|1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9|1.5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</TotalTime>
  <Words>1122</Words>
  <Application>Microsoft Office PowerPoint</Application>
  <PresentationFormat>Personalizar</PresentationFormat>
  <Paragraphs>110</Paragraphs>
  <Slides>38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Lato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Cesar da Costa</dc:creator>
  <cp:lastModifiedBy>Cesar da Costa</cp:lastModifiedBy>
  <cp:revision>150</cp:revision>
  <dcterms:created xsi:type="dcterms:W3CDTF">2022-01-16T23:09:25Z</dcterms:created>
  <dcterms:modified xsi:type="dcterms:W3CDTF">2022-05-26T12:33:59Z</dcterms:modified>
</cp:coreProperties>
</file>